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5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297" r:id="rId11"/>
    <p:sldId id="337" r:id="rId12"/>
    <p:sldId id="338" r:id="rId13"/>
    <p:sldId id="339" r:id="rId14"/>
    <p:sldId id="333" r:id="rId15"/>
    <p:sldId id="310" r:id="rId16"/>
    <p:sldId id="308" r:id="rId17"/>
    <p:sldId id="334" r:id="rId18"/>
    <p:sldId id="335" r:id="rId19"/>
    <p:sldId id="332" r:id="rId20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4660" autoAdjust="0"/>
  </p:normalViewPr>
  <p:slideViewPr>
    <p:cSldViewPr>
      <p:cViewPr varScale="1">
        <p:scale>
          <a:sx n="67" d="100"/>
          <a:sy n="67" d="100"/>
        </p:scale>
        <p:origin x="8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5155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20" tIns="48410" rIns="96820" bIns="484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1075" name="Rectangle 15155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20" tIns="48410" rIns="96820" bIns="484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1076" name="Rectangle 15155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20" tIns="48410" rIns="96820" bIns="484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5445" name="Rectangle 44544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6820" tIns="48410" rIns="96820" bIns="484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2A86F86-9555-4D25-A92E-F4C2974001A0}" type="slidenum">
              <a:rPr lang="en-US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601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20" tIns="48410" rIns="96820" bIns="484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6803" name="Rectangle 86018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20" tIns="48410" rIns="96820" bIns="484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8601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5509" name="Rectangle 40550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6820" tIns="48410" rIns="96820" bIns="48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  <a:endParaRPr lang="en-US" noProof="0"/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6806" name="Rectangle 8602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20" tIns="48410" rIns="96820" bIns="484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5511" name="Rectangle 4055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6820" tIns="48410" rIns="96820" bIns="484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4F80B3E3-2ADE-45B2-8CFE-AA98ECDC4FFA}" type="slidenum">
              <a:rPr lang="en-US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10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11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94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12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3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13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06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14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15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16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17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65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18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04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19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2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3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4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5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6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7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8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D7AF80E-D39C-4C77-BFB4-D1A934BFCBAB}" type="slidenum">
              <a:rPr lang="en-US" smtClean="0">
                <a:latin typeface="Arial" charset="0"/>
              </a:rPr>
              <a:pPr/>
              <a:t>9</a:t>
            </a:fld>
            <a:endParaRPr lang="pt-BR">
              <a:latin typeface="Arial" charset="0"/>
            </a:endParaRPr>
          </a:p>
        </p:txBody>
      </p:sp>
      <p:sp>
        <p:nvSpPr>
          <p:cNvPr id="28675" name="Rectangle 870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6" name="Rectangle 870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Shape 1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0" b="0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9" name="Shape 1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0" b="0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" name="Shape 1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0" b="0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Shape 1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007"/>
                  <a:gd name="T172" fmla="*/ 0 h 2085"/>
                  <a:gd name="T173" fmla="*/ 0 w 3007"/>
                  <a:gd name="T174" fmla="*/ 0 h 208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2" name="Shape 1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0" b="0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" name="Shape 8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0" b="0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" name="Shape 9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40"/>
                <a:gd name="T19" fmla="*/ 0 h 1906"/>
                <a:gd name="T20" fmla="*/ 0 w 5740"/>
                <a:gd name="T21" fmla="*/ 0 h 19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34539" name="Shape 53453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34540" name="Shape 5345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26B4-AAB9-4D59-B808-8BB0D7FBDF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9AED-2E9C-4A73-8FAE-D9DA78CD6C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n-US" noProof="0"/>
          </a:p>
        </p:txBody>
      </p:sp>
      <p:sp>
        <p:nvSpPr>
          <p:cNvPr id="4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0F9EC-A705-43F3-A8EE-D8394EAD9F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CB8B-5915-45A2-9EF2-C3AC79DC09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304D-91F2-470C-B219-40BE31906B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095E-B8EB-46EA-BF64-72C6749D61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3228-919C-4D0C-8996-E73B448B27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CEDA-A13B-4657-B8EC-3D13B6F9E4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3158-B538-4A8F-AEC1-D253D8F605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22F2E-EA09-43CF-BA40-67627FB0FF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7D08-2993-403D-B6E3-6768503017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205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409D59F-B01A-4A97-9275-80630F6295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3510" name="Shape 533509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0" b="0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33511" name="Shape 533510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0" b="0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33512" name="Shape 533511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0" b="0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062" name="Shape 2061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007"/>
                  <a:gd name="T172" fmla="*/ 0 h 2085"/>
                  <a:gd name="T173" fmla="*/ 0 w 3007"/>
                  <a:gd name="T174" fmla="*/ 0 h 208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533514" name="Shape 533513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0" b="0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533515" name="Shape 533514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0" b="0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58" name="Shape 2057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40"/>
                <a:gd name="T19" fmla="*/ 0 h 1906"/>
                <a:gd name="T20" fmla="*/ 0 w 5740"/>
                <a:gd name="T21" fmla="*/ 0 h 19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33517" name="Rectangle 533516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4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33519" name="Rectangle 5335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29" r:id="rId1"/>
    <p:sldLayoutId id="2147484530" r:id="rId2"/>
    <p:sldLayoutId id="2147484531" r:id="rId3"/>
    <p:sldLayoutId id="2147484532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  <p:sldLayoutId id="2147484539" r:id="rId11"/>
  </p:sldLayoutIdLst>
  <p:hf hdr="0" ftr="0" dt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/>
        </a:defRPr>
      </a:lvl5pPr>
      <a:lvl6pPr marL="457200" algn="ctr" fontAlgn="base">
        <a:spcBef>
          <a:spcPct val="0"/>
        </a:spcBef>
        <a:spcAft>
          <a:spcPct val="0"/>
        </a:spcAft>
        <a:defRPr sz="4400" b="1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aramond"/>
        </a:defRPr>
      </a:lvl6pPr>
      <a:lvl7pPr marL="914400" algn="ctr" fontAlgn="base">
        <a:spcBef>
          <a:spcPct val="0"/>
        </a:spcBef>
        <a:spcAft>
          <a:spcPct val="0"/>
        </a:spcAft>
        <a:defRPr sz="4400" b="1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aramond"/>
        </a:defRPr>
      </a:lvl7pPr>
      <a:lvl8pPr marL="1371600" algn="ctr" fontAlgn="base">
        <a:spcBef>
          <a:spcPct val="0"/>
        </a:spcBef>
        <a:spcAft>
          <a:spcPct val="0"/>
        </a:spcAft>
        <a:defRPr sz="4400" b="1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aramond"/>
        </a:defRPr>
      </a:lvl8pPr>
      <a:lvl9pPr marL="1828800" algn="ctr" fontAlgn="base">
        <a:spcBef>
          <a:spcPct val="0"/>
        </a:spcBef>
        <a:spcAft>
          <a:spcPct val="0"/>
        </a:spcAft>
        <a:defRPr sz="4400" b="1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aramond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SzPct val="70000"/>
        <a:buFont typeface="Wingdings"/>
        <a:buChar char="n"/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SzPct val="70000"/>
        <a:buFont typeface="Wingdings"/>
        <a:buChar char="n"/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SzPct val="70000"/>
        <a:buFont typeface="Wingdings"/>
        <a:buChar char="n"/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SzPct val="70000"/>
        <a:buFont typeface="Wingdings"/>
        <a:buChar char="n"/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gislacao.planalto.gov.br/legisla/legislacao.nsf/Viw_Identificacao/lei%2010.861-2004?OpenDocu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5800" y="2468562"/>
            <a:ext cx="7772400" cy="192087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>
                <a:solidFill>
                  <a:schemeClr val="bg2"/>
                </a:solidFill>
              </a:rPr>
              <a:t>COMISSÃO PRÓPRIA DE AVALIAÇÃO</a:t>
            </a:r>
            <a:br>
              <a:rPr lang="pt-BR" sz="5400" dirty="0">
                <a:solidFill>
                  <a:schemeClr val="bg2"/>
                </a:solidFill>
              </a:rPr>
            </a:br>
            <a:r>
              <a:rPr lang="pt-BR" sz="5400" dirty="0">
                <a:solidFill>
                  <a:schemeClr val="bg2"/>
                </a:solidFill>
              </a:rPr>
              <a:t>CPA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9918" y="1181484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pt-BR" sz="4800" dirty="0">
                <a:solidFill>
                  <a:schemeClr val="bg2"/>
                </a:solidFill>
              </a:rPr>
              <a:t>COMPOSIÇÃO:</a:t>
            </a:r>
            <a:br>
              <a:rPr lang="pt-BR" sz="4800" dirty="0">
                <a:solidFill>
                  <a:schemeClr val="bg2"/>
                </a:solidFill>
              </a:rPr>
            </a:br>
            <a:r>
              <a:rPr lang="pt-BR" sz="3200" dirty="0">
                <a:solidFill>
                  <a:schemeClr val="bg2"/>
                </a:solidFill>
              </a:rPr>
              <a:t>Portaria GR Nº 615-MR de 31/05/2023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879621" y="2262358"/>
            <a:ext cx="7572428" cy="1257312"/>
          </a:xfrm>
        </p:spPr>
        <p:txBody>
          <a:bodyPr/>
          <a:lstStyle/>
          <a:p>
            <a:r>
              <a:rPr lang="pt-BR" dirty="0">
                <a:solidFill>
                  <a:schemeClr val="bg2"/>
                </a:solidFill>
                <a:effectLst/>
              </a:rPr>
              <a:t>Francisco Gilvan Lima Moreira – PROEN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pt-BR" dirty="0" err="1">
                <a:solidFill>
                  <a:schemeClr val="bg2"/>
                </a:solidFill>
                <a:effectLst/>
              </a:rPr>
              <a:t>Vilmones</a:t>
            </a:r>
            <a:r>
              <a:rPr lang="pt-BR" dirty="0">
                <a:solidFill>
                  <a:schemeClr val="bg2"/>
                </a:solidFill>
                <a:effectLst/>
              </a:rPr>
              <a:t> Rodrigues Lima – PROGEP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pt-BR" dirty="0">
                <a:solidFill>
                  <a:schemeClr val="bg2"/>
                </a:solidFill>
                <a:effectLst/>
              </a:rPr>
              <a:t>Alex Oliveira Barradas Filho – AGEUFMA</a:t>
            </a:r>
            <a:endParaRPr lang="pt-BR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pt-BR" dirty="0">
                <a:solidFill>
                  <a:schemeClr val="bg2"/>
                </a:solidFill>
                <a:effectLst/>
              </a:rPr>
              <a:t> </a:t>
            </a:r>
            <a:r>
              <a:rPr lang="pt-BR" dirty="0" err="1">
                <a:solidFill>
                  <a:schemeClr val="bg2"/>
                </a:solidFill>
                <a:effectLst/>
              </a:rPr>
              <a:t>Eldon</a:t>
            </a:r>
            <a:r>
              <a:rPr lang="pt-BR" dirty="0">
                <a:solidFill>
                  <a:schemeClr val="bg2"/>
                </a:solidFill>
                <a:effectLst/>
              </a:rPr>
              <a:t> Kern Neta Pacheco – PPGT</a:t>
            </a:r>
          </a:p>
          <a:p>
            <a:r>
              <a:rPr lang="pt-BR" dirty="0">
                <a:solidFill>
                  <a:schemeClr val="bg2"/>
                </a:solidFill>
                <a:effectLst/>
              </a:rPr>
              <a:t> Leonardo Santos Silva – DCE/PROAES</a:t>
            </a:r>
          </a:p>
          <a:p>
            <a:r>
              <a:rPr lang="pt-BR" dirty="0">
                <a:solidFill>
                  <a:schemeClr val="bg2"/>
                </a:solidFill>
                <a:effectLst/>
              </a:rPr>
              <a:t> Eulália das Neves Ferreira  – ACM</a:t>
            </a:r>
          </a:p>
          <a:p>
            <a:r>
              <a:rPr lang="pt-BR" dirty="0">
                <a:solidFill>
                  <a:schemeClr val="bg2"/>
                </a:solidFill>
                <a:effectLst/>
              </a:rPr>
              <a:t> Daniel Blume Pereira de Almeida  - AML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5800" y="492091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>
                <a:solidFill>
                  <a:schemeClr val="bg2"/>
                </a:solidFill>
              </a:rPr>
              <a:t>ESTRUTURA: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AE9591B-D50E-9423-8582-00D9573EB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24907"/>
              </p:ext>
            </p:extLst>
          </p:nvPr>
        </p:nvGraphicFramePr>
        <p:xfrm>
          <a:off x="323528" y="1772816"/>
          <a:ext cx="856895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595590053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315363876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382190226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 EIXOS EM 10 DIMENSÕES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QTD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21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EIXO 1 - PLANEJAMENTO E AVALIAÇÃO INSTITUCIONAL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DIMENSÃO 8 - Planejamento 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17609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EIXO 2 - DESENVOLVIMENTO INSTITUCIONAL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DIMENSÃO 1 - Missão e Plano de Desenvolvimento Institucional (PDI)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40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DIMENSÃO 3 - Responsabilidade Social da Instituição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1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561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5800" y="492091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>
                <a:solidFill>
                  <a:schemeClr val="bg2"/>
                </a:solidFill>
              </a:rPr>
              <a:t>ESTRUTURA: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AE9591B-D50E-9423-8582-00D9573EB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39356"/>
              </p:ext>
            </p:extLst>
          </p:nvPr>
        </p:nvGraphicFramePr>
        <p:xfrm>
          <a:off x="323528" y="1772816"/>
          <a:ext cx="856895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595590053"/>
                    </a:ext>
                  </a:extLst>
                </a:gridCol>
                <a:gridCol w="4776531">
                  <a:extLst>
                    <a:ext uri="{9D8B030D-6E8A-4147-A177-3AD203B41FA5}">
                      <a16:colId xmlns:a16="http://schemas.microsoft.com/office/drawing/2014/main" val="2315363876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382190226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 EIXOS EM 10 DIMENSÕES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QTD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2165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pt-BR" sz="2400" dirty="0"/>
                        <a:t>EIXO 3 - POLÍTICAS ACADÊMICAS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DIMENSÃO 2 - Políticas para o Ensino (Graduação; Pós-Graduação), Pesquisa e Extensão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22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DIMENSÃO 4 - Comunicação com a Sociedade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281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DIMENSÃO 9 - Política de Atendimento aos Discentes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662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41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5800" y="492091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>
                <a:solidFill>
                  <a:schemeClr val="bg2"/>
                </a:solidFill>
              </a:rPr>
              <a:t>ESTRUTURA: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AE9591B-D50E-9423-8582-00D9573EB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212731"/>
              </p:ext>
            </p:extLst>
          </p:nvPr>
        </p:nvGraphicFramePr>
        <p:xfrm>
          <a:off x="323528" y="1772816"/>
          <a:ext cx="856895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595590053"/>
                    </a:ext>
                  </a:extLst>
                </a:gridCol>
                <a:gridCol w="4776531">
                  <a:extLst>
                    <a:ext uri="{9D8B030D-6E8A-4147-A177-3AD203B41FA5}">
                      <a16:colId xmlns:a16="http://schemas.microsoft.com/office/drawing/2014/main" val="2315363876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382190226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 EIXOS EM 10 DIMENSÕES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QTD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2165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pt-BR" sz="2400" dirty="0"/>
                        <a:t>EIXO 4 - POLÍTICAS DE GESTÃO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DIMENSÃO 5 - Políticas de Pessoal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275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DIMENSÃO 6 - Organização e Gestão da Instituição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925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DIMENSÃO 10 - Sustentabilidade Financeira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32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EIXO 5 - INFRAESTRUTURA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DIMENSÃO 7 - Infraestrutura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63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519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012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357158" y="3004347"/>
            <a:ext cx="8429684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pt-BR" sz="5400" dirty="0">
                <a:solidFill>
                  <a:schemeClr val="bg2"/>
                </a:solidFill>
              </a:rPr>
              <a:t>RELATÓRIO DE AVALIAÇÃO - 2023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AD4F862-A720-E840-BDA3-A60A6C348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850293"/>
              </p:ext>
            </p:extLst>
          </p:nvPr>
        </p:nvGraphicFramePr>
        <p:xfrm>
          <a:off x="179511" y="1636060"/>
          <a:ext cx="871296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>
                  <a:extLst>
                    <a:ext uri="{9D8B030D-6E8A-4147-A177-3AD203B41FA5}">
                      <a16:colId xmlns:a16="http://schemas.microsoft.com/office/drawing/2014/main" val="50710175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7793465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33509028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155292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0208923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3131569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40211237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8494105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70001569"/>
                    </a:ext>
                  </a:extLst>
                </a:gridCol>
                <a:gridCol w="720077">
                  <a:extLst>
                    <a:ext uri="{9D8B030D-6E8A-4147-A177-3AD203B41FA5}">
                      <a16:colId xmlns:a16="http://schemas.microsoft.com/office/drawing/2014/main" val="50934578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t-BR" sz="2400" dirty="0"/>
                        <a:t>Segmento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Física - CCET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CCET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UFMA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2432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71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Discentes</a:t>
                      </a:r>
                    </a:p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2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Docentes</a:t>
                      </a:r>
                    </a:p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53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Técnicos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56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FF0000"/>
                          </a:solidFill>
                        </a:rPr>
                        <a:t>-27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112407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A563BD9-CF80-CB1B-52A1-D5C7264DB249}"/>
              </a:ext>
            </a:extLst>
          </p:cNvPr>
          <p:cNvSpPr txBox="1"/>
          <p:nvPr/>
        </p:nvSpPr>
        <p:spPr>
          <a:xfrm>
            <a:off x="1907704" y="105273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2"/>
                </a:solidFill>
              </a:rPr>
              <a:t>PARTICIPAÇÃO EM %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6C7C711-5880-151C-CC05-377BA8F5256E}"/>
              </a:ext>
            </a:extLst>
          </p:cNvPr>
          <p:cNvSpPr txBox="1"/>
          <p:nvPr/>
        </p:nvSpPr>
        <p:spPr>
          <a:xfrm>
            <a:off x="266892" y="5128767"/>
            <a:ext cx="581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2"/>
                </a:solidFill>
              </a:rPr>
              <a:t>Fonte: CPA - Relatório de Avaliação – 2023 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5A5C375-5494-EADE-CCC8-5DDC37046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8496944" cy="484832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402E2A5-938D-67B4-4807-50D304919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3973"/>
            <a:ext cx="7200800" cy="524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92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29D3F2C-B019-1781-B626-C5F0F98FF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646"/>
            <a:ext cx="9144000" cy="34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8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285720" y="2579695"/>
            <a:ext cx="857256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pt-BR" sz="6600" dirty="0">
                <a:solidFill>
                  <a:schemeClr val="bg2"/>
                </a:solidFill>
                <a:effectLst/>
              </a:rPr>
              <a:t>OBRIGADO</a:t>
            </a:r>
            <a:br>
              <a:rPr lang="pt-BR" sz="4000" dirty="0">
                <a:solidFill>
                  <a:schemeClr val="bg2"/>
                </a:solidFill>
                <a:effectLst/>
              </a:rPr>
            </a:br>
            <a:br>
              <a:rPr lang="pt-BR" sz="4000" dirty="0">
                <a:solidFill>
                  <a:schemeClr val="bg2"/>
                </a:solidFill>
                <a:effectLst/>
              </a:rPr>
            </a:br>
            <a:r>
              <a:rPr lang="pt-BR" sz="3600" dirty="0">
                <a:solidFill>
                  <a:schemeClr val="bg2"/>
                </a:solidFill>
                <a:effectLst/>
              </a:rPr>
              <a:t>FRANCISCO GILVAN LIMA MOREIRA</a:t>
            </a:r>
            <a:br>
              <a:rPr lang="pt-BR" sz="3800" dirty="0">
                <a:solidFill>
                  <a:schemeClr val="bg2"/>
                </a:solidFill>
                <a:effectLst/>
              </a:rPr>
            </a:br>
            <a:r>
              <a:rPr lang="pt-BR" sz="3800" dirty="0">
                <a:solidFill>
                  <a:schemeClr val="bg2"/>
                </a:solidFill>
                <a:effectLst/>
              </a:rPr>
              <a:t>PRESIDENTE DA CPA/UFMA</a:t>
            </a:r>
            <a:br>
              <a:rPr lang="pt-BR" sz="3800" dirty="0">
                <a:solidFill>
                  <a:schemeClr val="bg2"/>
                </a:solidFill>
                <a:effectLst/>
              </a:rPr>
            </a:br>
            <a:r>
              <a:rPr lang="pt-BR" sz="3800" dirty="0">
                <a:solidFill>
                  <a:schemeClr val="bg2"/>
                </a:solidFill>
                <a:effectLst/>
              </a:rPr>
              <a:t>francisco.gilvan@ufma.br</a:t>
            </a:r>
            <a:br>
              <a:rPr lang="pt-BR" sz="3800" dirty="0">
                <a:solidFill>
                  <a:schemeClr val="bg2"/>
                </a:solidFill>
                <a:effectLst/>
              </a:rPr>
            </a:br>
            <a:r>
              <a:rPr lang="pt-BR" sz="3800" dirty="0">
                <a:solidFill>
                  <a:schemeClr val="bg2"/>
                </a:solidFill>
                <a:effectLst/>
              </a:rPr>
              <a:t>cpa@ufma.br</a:t>
            </a:r>
            <a:endParaRPr lang="en-US" sz="3800" dirty="0">
              <a:solidFill>
                <a:schemeClr val="bg2"/>
              </a:solidFill>
              <a:effectLst/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1865315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/>
              <a:t> </a:t>
            </a:r>
            <a:r>
              <a:rPr lang="pt-BR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Nacional de Avaliação da Educação Superior – SINAES 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4857760"/>
            <a:ext cx="8358246" cy="1257312"/>
          </a:xfrm>
        </p:spPr>
        <p:txBody>
          <a:bodyPr/>
          <a:lstStyle/>
          <a:p>
            <a:r>
              <a:rPr lang="pt-BR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LEI N</a:t>
            </a:r>
            <a:r>
              <a:rPr lang="pt-BR" b="1" baseline="30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o</a:t>
            </a:r>
            <a:r>
              <a:rPr lang="pt-BR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 10.861, DE 14 DE ABRIL DE 2004.</a:t>
            </a:r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1000108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/>
              <a:t> </a:t>
            </a:r>
            <a:r>
              <a:rPr lang="pt-BR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2500306"/>
            <a:ext cx="8358246" cy="1257312"/>
          </a:xfrm>
        </p:spPr>
        <p:txBody>
          <a:bodyPr/>
          <a:lstStyle/>
          <a:p>
            <a:r>
              <a:rPr lang="pt-BR" dirty="0">
                <a:solidFill>
                  <a:schemeClr val="bg2"/>
                </a:solidFill>
                <a:effectLst/>
              </a:rPr>
              <a:t>Assegurar processo nacional de avaliação das instituições de educação superior, dos cursos de graduação e do desempenho acadêmico de seus estudantes.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1000108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/>
              <a:t> </a:t>
            </a:r>
            <a:r>
              <a:rPr lang="pt-BR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FINALIDADES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2500306"/>
            <a:ext cx="8358246" cy="1257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>
                <a:solidFill>
                  <a:schemeClr val="bg2"/>
                </a:solidFill>
                <a:effectLst/>
              </a:rPr>
              <a:t>Melhoria da qualidade da educação superior;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Orientação da expansão da sua oferta;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Aumento permanente da sua eficácia institucional e efetividade acadêmica e social; e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</a:t>
            </a:r>
            <a:r>
              <a:rPr lang="pt-BR" b="1" dirty="0">
                <a:solidFill>
                  <a:schemeClr val="bg2"/>
                </a:solidFill>
                <a:effectLst/>
              </a:rPr>
              <a:t>Promoção do aprofundamento dos compromissos e responsabilidades sociais das instituições de educação superior.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1000108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/>
              <a:t> </a:t>
            </a:r>
            <a:r>
              <a:rPr lang="pt-BR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ASSEGURA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2500306"/>
            <a:ext cx="8358246" cy="1257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>
                <a:solidFill>
                  <a:schemeClr val="bg2"/>
                </a:solidFill>
                <a:effectLst/>
              </a:rPr>
              <a:t>A avaliação institucional, interna e externa, contemplando a análise global e integrada das dimensões, estruturas, relações, compromisso social, atividades, finalidades e responsabilidades sociais das instituições de educação superior e de seus cursos;</a:t>
            </a:r>
            <a:endParaRPr lang="pt-BR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642918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/>
              <a:t> </a:t>
            </a:r>
            <a:r>
              <a:rPr lang="pt-BR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ASSEGURA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2000240"/>
            <a:ext cx="8358246" cy="1257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solidFill>
                  <a:schemeClr val="bg2"/>
                </a:solidFill>
                <a:effectLst/>
              </a:rPr>
              <a:t> </a:t>
            </a:r>
            <a:r>
              <a:rPr lang="pt-BR" dirty="0">
                <a:solidFill>
                  <a:schemeClr val="bg2"/>
                </a:solidFill>
                <a:effectLst/>
              </a:rPr>
              <a:t>O caráter público de todos os procedimentos, dados e resultados dos processos avaliativos;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O respeito à identidade e à diversidade de instituições e de cursos; e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</a:t>
            </a:r>
            <a:r>
              <a:rPr lang="pt-BR" b="1" dirty="0">
                <a:solidFill>
                  <a:schemeClr val="bg2"/>
                </a:solidFill>
                <a:effectLst/>
              </a:rPr>
              <a:t>A participação do corpo discente, docente e técnico-administrativo das instituições de educação superior, e da sociedade civil, por meio de suas representações.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642918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/>
              <a:t> </a:t>
            </a:r>
            <a:r>
              <a:rPr lang="pt-BR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DA CPA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2000240"/>
            <a:ext cx="8358246" cy="1257312"/>
          </a:xfrm>
        </p:spPr>
        <p:txBody>
          <a:bodyPr/>
          <a:lstStyle/>
          <a:p>
            <a:r>
              <a:rPr lang="pt-BR" dirty="0">
                <a:solidFill>
                  <a:schemeClr val="bg2"/>
                </a:solidFill>
                <a:effectLst/>
              </a:rPr>
              <a:t>Cada instituição de ensino superior, pública ou privada, constituirá Comissão Própria de Avaliação - CPA, no prazo de 60 (sessenta) dias, com as atribuições de condução dos processos de avaliação internos da instituição, de sistematização e de prestação das informações solicitadas pelo INEP a contar da publicação desta Lei, obedecidas as seguintes diretrizes:</a:t>
            </a:r>
          </a:p>
          <a:p>
            <a:pPr>
              <a:buFont typeface="Arial" pitchFamily="34" charset="0"/>
              <a:buChar char="•"/>
            </a:pPr>
            <a:endParaRPr lang="pt-BR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642918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/>
              <a:t> </a:t>
            </a:r>
            <a:r>
              <a:rPr lang="pt-BR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 DA CPA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2000240"/>
            <a:ext cx="8358246" cy="1257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Constituição por ato do dirigente máximo da instituição de ensino superior;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Atuação autônoma em relação a conselhos e demais órgãos colegiados existentes na instituição de educação superior;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Os responsáveis pela prestação de informações responderão civil, penal e administrativamente por essas condutas.</a:t>
            </a:r>
          </a:p>
          <a:p>
            <a:pPr>
              <a:buFont typeface="Arial" pitchFamily="34" charset="0"/>
              <a:buChar char="•"/>
            </a:pPr>
            <a:endParaRPr lang="pt-BR" b="1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hape 462849"/>
          <p:cNvSpPr>
            <a:spLocks noGrp="1" noChangeArrowheads="1"/>
          </p:cNvSpPr>
          <p:nvPr>
            <p:ph type="ctrTitle"/>
          </p:nvPr>
        </p:nvSpPr>
        <p:spPr>
          <a:xfrm>
            <a:off x="684213" y="1000108"/>
            <a:ext cx="7772400" cy="849305"/>
          </a:xfrm>
        </p:spPr>
        <p:txBody>
          <a:bodyPr/>
          <a:lstStyle/>
          <a:p>
            <a:pPr marL="0" indent="0" defTabSz="914400" eaLnBrk="1" hangingPunct="1">
              <a:defRPr/>
            </a:pPr>
            <a:br>
              <a:rPr lang="pt-BR" dirty="0"/>
            </a:br>
            <a:r>
              <a:rPr lang="pt-BR" sz="5400" dirty="0">
                <a:solidFill>
                  <a:schemeClr val="bg2"/>
                </a:solidFill>
              </a:rPr>
              <a:t>FUNÇÃO: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13316" name="Shap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61CF3-EC3C-4345-AB93-823A874AB5C2}" type="slidenum">
              <a:rPr lang="en-US" smtClean="0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5" name="Shape 462849"/>
          <p:cNvSpPr txBox="1">
            <a:spLocks noChangeArrowheads="1"/>
          </p:cNvSpPr>
          <p:nvPr/>
        </p:nvSpPr>
        <p:spPr bwMode="auto">
          <a:xfrm>
            <a:off x="6858015" y="-142900"/>
            <a:ext cx="2214579" cy="63499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6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CPA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sz="quarter" idx="1"/>
          </p:nvPr>
        </p:nvSpPr>
        <p:spPr>
          <a:xfrm>
            <a:off x="500034" y="2428868"/>
            <a:ext cx="8358246" cy="1257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coordenar e articular o seu processo interno de avaliação; 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definir e elaborar os procedimentos e instrumentos de avaliação interna;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sistematizar os resultados;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 divulgá-los em âmbito interno; e 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chemeClr val="bg2"/>
                </a:solidFill>
                <a:effectLst/>
              </a:rPr>
              <a:t>disponibilizar informações.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uxo">
  <a:themeElements>
    <a:clrScheme name="Flux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x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Garamond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Garamond"/>
          </a:defRPr>
        </a:defPPr>
      </a:lstStyle>
    </a:lnDef>
  </a:objectDefaults>
  <a:extraClrSchemeLst>
    <a:extraClrScheme>
      <a:clrScheme name="Flux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x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x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4896</TotalTime>
  <Words>754</Words>
  <Application>Microsoft Office PowerPoint</Application>
  <PresentationFormat>Apresentação na tela (4:3)</PresentationFormat>
  <Paragraphs>183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Cambria</vt:lpstr>
      <vt:lpstr>Garamond</vt:lpstr>
      <vt:lpstr>Wingdings</vt:lpstr>
      <vt:lpstr>Fluxo</vt:lpstr>
      <vt:lpstr> COMISSÃO PRÓPRIA DE AVALIAÇÃO CPA</vt:lpstr>
      <vt:lpstr>  Sistema Nacional de Avaliação da Educação Superior – SINAES </vt:lpstr>
      <vt:lpstr>  OBJETIVO</vt:lpstr>
      <vt:lpstr>  FINALIDADES</vt:lpstr>
      <vt:lpstr>  ASSEGURA</vt:lpstr>
      <vt:lpstr>  ASSEGURA</vt:lpstr>
      <vt:lpstr>  CRIAÇÃO DA CPA</vt:lpstr>
      <vt:lpstr>  DIRETRIZES DA CPA</vt:lpstr>
      <vt:lpstr> FUNÇÃO:</vt:lpstr>
      <vt:lpstr>COMPOSIÇÃO: Portaria GR Nº 615-MR de 31/05/2023</vt:lpstr>
      <vt:lpstr> ESTRUTURA:</vt:lpstr>
      <vt:lpstr> ESTRUTURA:</vt:lpstr>
      <vt:lpstr> ESTRUTURA:</vt:lpstr>
      <vt:lpstr>RELATÓRIO DE AVALIAÇÃO - 2023</vt:lpstr>
      <vt:lpstr>Apresentação do PowerPoint</vt:lpstr>
      <vt:lpstr>Apresentação do PowerPoint</vt:lpstr>
      <vt:lpstr>Apresentação do PowerPoint</vt:lpstr>
      <vt:lpstr>Apresentação do PowerPoint</vt:lpstr>
      <vt:lpstr>OBRIGADO  FRANCISCO GILVAN LIMA MOREIRA PRESIDENTE DA CPA/UFMA francisco.gilvan@ufma.br cpa@ufma.br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drc</dc:creator>
  <cp:lastModifiedBy>Francisco Moreira</cp:lastModifiedBy>
  <cp:revision>541</cp:revision>
  <cp:lastPrinted>1601-01-01T00:00:00Z</cp:lastPrinted>
  <dcterms:created xsi:type="dcterms:W3CDTF">2001-07-29T18:16:47Z</dcterms:created>
  <dcterms:modified xsi:type="dcterms:W3CDTF">2023-11-16T17:28:56Z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