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350" r:id="rId3"/>
    <p:sldId id="371" r:id="rId4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94660"/>
  </p:normalViewPr>
  <p:slideViewPr>
    <p:cSldViewPr>
      <p:cViewPr varScale="1">
        <p:scale>
          <a:sx n="70" d="100"/>
          <a:sy n="70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BCF5FD-8687-4B86-96C8-C19FE4779538}" type="datetimeFigureOut">
              <a:rPr lang="pt-BR"/>
              <a:pPr>
                <a:defRPr/>
              </a:pPr>
              <a:t>22/04/2022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9456F3A-417C-4ECC-A09B-BD36ED651A3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45411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A0F4F-8381-4804-B03E-CAFE92355CEB}" type="datetimeFigureOut">
              <a:rPr lang="pt-BR"/>
              <a:pPr>
                <a:defRPr/>
              </a:pPr>
              <a:t>22/04/2022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47A64-4CC9-4E1F-B386-F7DC2A573E0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1777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84494-5B8E-4864-9AC7-ABA078629C03}" type="datetimeFigureOut">
              <a:rPr lang="pt-BR"/>
              <a:pPr>
                <a:defRPr/>
              </a:pPr>
              <a:t>22/04/2022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C197E-B41D-4346-B457-7DB9D695EE5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3487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E38A2-147A-4EF3-AE01-5E1F839B1653}" type="datetimeFigureOut">
              <a:rPr lang="pt-BR"/>
              <a:pPr>
                <a:defRPr/>
              </a:pPr>
              <a:t>22/04/2022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908FC-18B5-414A-914A-7B20BD06582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827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3FC12-3AB4-43B1-8CB6-0E4D9638F24B}" type="datetimeFigureOut">
              <a:rPr lang="pt-BR"/>
              <a:pPr>
                <a:defRPr/>
              </a:pPr>
              <a:t>22/04/2022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21D0A-C6E4-407F-8926-A1BAB454F64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8914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EE7D9-6271-4387-9395-C943542BF1B9}" type="datetimeFigureOut">
              <a:rPr lang="pt-BR"/>
              <a:pPr>
                <a:defRPr/>
              </a:pPr>
              <a:t>22/04/2022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6A9D8-C325-4465-8EF9-361BC3B8274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30735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75B9C-22EC-469E-8219-87A56451B7F2}" type="datetimeFigureOut">
              <a:rPr lang="pt-BR"/>
              <a:pPr>
                <a:defRPr/>
              </a:pPr>
              <a:t>22/04/2022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6F7D7-BEC5-46C3-A72B-4C10C1E869E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775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488B8-E580-4A59-B16E-9A6F551495A4}" type="datetimeFigureOut">
              <a:rPr lang="pt-BR"/>
              <a:pPr>
                <a:defRPr/>
              </a:pPr>
              <a:t>22/04/2022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6AF6A-C030-4C52-AC66-DB1A71153D0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06586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351E5-51E5-4DD5-AC9E-5BB717ABB941}" type="datetimeFigureOut">
              <a:rPr lang="pt-BR"/>
              <a:pPr>
                <a:defRPr/>
              </a:pPr>
              <a:t>22/04/2022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941AB-FDE7-42D1-8118-434B48410E6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1351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D9E00-2613-4685-BC87-55D0696A43E1}" type="datetimeFigureOut">
              <a:rPr lang="pt-BR"/>
              <a:pPr>
                <a:defRPr/>
              </a:pPr>
              <a:t>22/04/2022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76A9C-06BE-43D4-93D5-2FBB4D5D3FD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43363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9AEC5-AE34-4CC3-B12D-EC4080344B9C}" type="datetimeFigureOut">
              <a:rPr lang="pt-BR"/>
              <a:pPr>
                <a:defRPr/>
              </a:pPr>
              <a:t>22/04/2022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CD0A9-69C8-4F86-981A-8D9B95E85EE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0523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51EC3-DA4F-4B62-B531-F93870105C3B}" type="datetimeFigureOut">
              <a:rPr lang="pt-BR"/>
              <a:pPr>
                <a:defRPr/>
              </a:pPr>
              <a:t>22/04/2022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F15FF-F7E7-4A9A-B13C-D87D8139131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699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E26F1F-1F80-4746-A953-134E58BB8E70}" type="datetimeFigureOut">
              <a:rPr lang="pt-BR"/>
              <a:pPr>
                <a:defRPr/>
              </a:pPr>
              <a:t>22/04/2022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2CB9531-F66E-4217-936C-4C2B758F9C1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388" y="188913"/>
            <a:ext cx="8713787" cy="1614487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000" b="1" dirty="0" smtClean="0"/>
              <a:t>UNIVERSIDADE FEDERAL DO MARANHÃO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b="1" dirty="0" smtClean="0"/>
              <a:t>CENTRO DE CIÊNCIAS SOCIAIS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b="1" dirty="0" smtClean="0"/>
              <a:t>PROFNIT - Mestrado em Propriedade Intelectual e Transferência de Tecnologia para Inovação</a:t>
            </a:r>
            <a:endParaRPr lang="pt-BR" sz="2000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388" y="2132856"/>
            <a:ext cx="8713787" cy="4032176"/>
          </a:xfrm>
        </p:spPr>
        <p:txBody>
          <a:bodyPr rtlCol="0">
            <a:normAutofit fontScale="92500" lnSpcReduction="20000"/>
          </a:bodyPr>
          <a:lstStyle/>
          <a:p>
            <a:pPr eaLnBrk="1" hangingPunct="1">
              <a:defRPr/>
            </a:pPr>
            <a:r>
              <a:rPr lang="pt-BR" altLang="pt-BR" sz="4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anose="02020502060401020303" pitchFamily="18" charset="0"/>
              </a:rPr>
              <a:t>Título</a:t>
            </a:r>
            <a:endParaRPr lang="pt-BR" altLang="pt-BR" sz="4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anose="02020502060401020303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t-BR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t-BR" b="1" dirty="0">
              <a:solidFill>
                <a:schemeClr val="tx1"/>
              </a:solidFill>
            </a:endParaRPr>
          </a:p>
          <a:p>
            <a:pPr marL="2155825" algn="just" eaLnBrk="1" hangingPunct="1">
              <a:lnSpc>
                <a:spcPct val="150000"/>
              </a:lnSpc>
              <a:defRPr/>
            </a:pPr>
            <a:r>
              <a:rPr lang="pt-BR" altLang="pt-B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Discente:</a:t>
            </a:r>
            <a:r>
              <a:rPr lang="pt-BR" altLang="pt-B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</a:t>
            </a:r>
            <a:endParaRPr lang="pt-BR" altLang="pt-B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5825" algn="just" eaLnBrk="1" hangingPunct="1">
              <a:lnSpc>
                <a:spcPct val="150000"/>
              </a:lnSpc>
              <a:defRPr/>
            </a:pPr>
            <a:r>
              <a:rPr lang="pt-BR" altLang="pt-B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Orientador(a):</a:t>
            </a:r>
            <a:r>
              <a:rPr lang="pt-BR" altLang="pt-B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</a:t>
            </a:r>
            <a:endParaRPr lang="pt-BR" altLang="pt-BR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5825" algn="just" eaLnBrk="1" hangingPunct="1">
              <a:lnSpc>
                <a:spcPct val="150000"/>
              </a:lnSpc>
              <a:defRPr/>
            </a:pPr>
            <a:r>
              <a:rPr lang="pt-BR" altLang="pt-BR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Coorientador:</a:t>
            </a:r>
            <a:r>
              <a:rPr lang="pt-BR" altLang="pt-BR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</a:t>
            </a:r>
            <a:r>
              <a:rPr lang="pt-BR" altLang="pt-BR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(se houver)</a:t>
            </a:r>
            <a:endParaRPr lang="pt-BR" altLang="pt-BR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endParaRPr lang="pt-BR" altLang="pt-BR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pt-BR" alt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São Luís, 2022</a:t>
            </a:r>
            <a:endParaRPr lang="pt-BR" altLang="pt-B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t-BR" b="1" dirty="0" smtClean="0">
              <a:solidFill>
                <a:schemeClr val="tx1"/>
              </a:solidFill>
            </a:endParaRPr>
          </a:p>
        </p:txBody>
      </p:sp>
      <p:pic>
        <p:nvPicPr>
          <p:cNvPr id="3076" name="Imagem 0" descr="Photo 12-11-15 15 09 3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56" t="21550" r="34509" b="43289"/>
          <a:stretch>
            <a:fillRect/>
          </a:stretch>
        </p:blipFill>
        <p:spPr bwMode="auto">
          <a:xfrm>
            <a:off x="7740650" y="260350"/>
            <a:ext cx="64928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Imagem 3" descr="C:\Users\UFMA\Desktop\PC-DAPI\logotipo uf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60350"/>
            <a:ext cx="839787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388" y="188913"/>
            <a:ext cx="8713787" cy="1614487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000" b="1" dirty="0" smtClean="0"/>
              <a:t>UNIVERSIDADE FEDERAL DO MARANHÃO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b="1" dirty="0" smtClean="0"/>
              <a:t>CENTRO DE CIÊNCIAS SOCIAIS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b="1" dirty="0" smtClean="0"/>
              <a:t>PROFNIT - Mestrado em Propriedade Intelectual e Transferência de Tecnologia para Inovação</a:t>
            </a:r>
            <a:endParaRPr lang="pt-BR" sz="2000" dirty="0" smtClean="0"/>
          </a:p>
        </p:txBody>
      </p:sp>
      <p:sp>
        <p:nvSpPr>
          <p:cNvPr id="4099" name="Subtítulo 2"/>
          <p:cNvSpPr>
            <a:spLocks noGrp="1"/>
          </p:cNvSpPr>
          <p:nvPr>
            <p:ph type="subTitle" idx="1"/>
          </p:nvPr>
        </p:nvSpPr>
        <p:spPr>
          <a:xfrm>
            <a:off x="304800" y="1916832"/>
            <a:ext cx="8588375" cy="4941168"/>
          </a:xfrm>
        </p:spPr>
        <p:txBody>
          <a:bodyPr/>
          <a:lstStyle/>
          <a:p>
            <a:r>
              <a:rPr lang="pt-B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Estrutura recomendada:</a:t>
            </a:r>
          </a:p>
          <a:p>
            <a:pPr marL="342900" indent="-342900" algn="just">
              <a:buFontTx/>
              <a:buChar char="-"/>
            </a:pPr>
            <a:endParaRPr lang="pt-B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Introdução</a:t>
            </a:r>
          </a:p>
          <a:p>
            <a:pPr marL="342900" indent="-342900" algn="just">
              <a:buFontTx/>
              <a:buChar char="-"/>
            </a:pP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	Justificativa</a:t>
            </a:r>
          </a:p>
          <a:p>
            <a:pPr marL="342900" indent="-342900" algn="just">
              <a:buFontTx/>
              <a:buChar char="-"/>
            </a:pP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	Lacuna preenchida pelo TCC</a:t>
            </a:r>
          </a:p>
          <a:p>
            <a:pPr marL="342900" indent="-342900" algn="just">
              <a:buFontTx/>
              <a:buChar char="-"/>
            </a:pP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	Aderência ao PROFNIT</a:t>
            </a:r>
          </a:p>
          <a:p>
            <a:pPr marL="342900" indent="-342900" algn="just">
              <a:buFontTx/>
              <a:buChar char="-"/>
            </a:pP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	Impacto</a:t>
            </a:r>
          </a:p>
          <a:p>
            <a:pPr marL="342900" indent="-342900" algn="just">
              <a:buFontTx/>
              <a:buChar char="-"/>
            </a:pP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	Aplicabilidade</a:t>
            </a:r>
          </a:p>
          <a:p>
            <a:pPr marL="342900" indent="-342900" algn="just">
              <a:buFontTx/>
              <a:buChar char="-"/>
            </a:pP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2.5	Inovação</a:t>
            </a:r>
          </a:p>
          <a:p>
            <a:pPr marL="342900" indent="-342900" algn="just">
              <a:buFontTx/>
              <a:buChar char="-"/>
            </a:pP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2.6	Complexidade</a:t>
            </a:r>
          </a:p>
          <a:p>
            <a:pPr marL="342900" indent="-342900" algn="just">
              <a:buFontTx/>
              <a:buChar char="-"/>
            </a:pP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2.7	Matrix FOFA (SWOT)</a:t>
            </a:r>
          </a:p>
          <a:p>
            <a:pPr marL="342900" indent="-342900" algn="just">
              <a:buFontTx/>
              <a:buChar char="-"/>
            </a:pP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2.8	Modelo de Negócio CANVAS</a:t>
            </a:r>
          </a:p>
          <a:p>
            <a:pPr algn="just"/>
            <a:endParaRPr lang="pt-BR" altLang="pt-BR" sz="2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altLang="pt-BR" sz="2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altLang="pt-BR" sz="2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Imagem 0" descr="Photo 12-11-15 15 09 3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56" t="21550" r="34509" b="43289"/>
          <a:stretch>
            <a:fillRect/>
          </a:stretch>
        </p:blipFill>
        <p:spPr bwMode="auto">
          <a:xfrm>
            <a:off x="7740650" y="260350"/>
            <a:ext cx="64928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Imagem 3" descr="C:\Users\UFMA\Desktop\PC-DAPI\logotipo uf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60350"/>
            <a:ext cx="839787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388" y="188913"/>
            <a:ext cx="8713787" cy="1614487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000" b="1" dirty="0" smtClean="0"/>
              <a:t>UNIVERSIDADE FEDERAL DO MARANHÃO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b="1" dirty="0" smtClean="0"/>
              <a:t>CENTRO DE CIÊNCIAS SOCIAIS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b="1" dirty="0" smtClean="0"/>
              <a:t>PROFNIT - Mestrado em Propriedade Intelectual e Transferência de Tecnologia para Inovação</a:t>
            </a:r>
            <a:endParaRPr lang="pt-BR" sz="2000" dirty="0" smtClean="0"/>
          </a:p>
        </p:txBody>
      </p:sp>
      <p:sp>
        <p:nvSpPr>
          <p:cNvPr id="4099" name="Subtítulo 2"/>
          <p:cNvSpPr>
            <a:spLocks noGrp="1"/>
          </p:cNvSpPr>
          <p:nvPr>
            <p:ph type="subTitle" idx="1"/>
          </p:nvPr>
        </p:nvSpPr>
        <p:spPr>
          <a:xfrm>
            <a:off x="322263" y="1862138"/>
            <a:ext cx="8570912" cy="4806950"/>
          </a:xfrm>
        </p:spPr>
        <p:txBody>
          <a:bodyPr/>
          <a:lstStyle/>
          <a:p>
            <a:pPr marL="342900" indent="-342900" algn="just">
              <a:buFontTx/>
              <a:buChar char="-"/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	Objetivo Geral</a:t>
            </a:r>
          </a:p>
          <a:p>
            <a:pPr marL="342900" indent="-342900" algn="just">
              <a:buFontTx/>
              <a:buChar char="-"/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	Objetivos Específicos</a:t>
            </a:r>
          </a:p>
          <a:p>
            <a:pPr marL="342900" indent="-342900" algn="just">
              <a:buFontTx/>
              <a:buChar char="-"/>
            </a:pP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Metodologia</a:t>
            </a:r>
          </a:p>
          <a:p>
            <a:pPr marL="342900" indent="-342900" algn="just">
              <a:buFontTx/>
              <a:buChar char="-"/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	Materiais</a:t>
            </a:r>
          </a:p>
          <a:p>
            <a:pPr marL="342900" indent="-342900" algn="just">
              <a:buFontTx/>
              <a:buChar char="-"/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	Etapas metodológicas</a:t>
            </a:r>
          </a:p>
          <a:p>
            <a:pPr marL="342900" indent="-342900" algn="just">
              <a:buFontTx/>
              <a:buChar char="-"/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	Resultados Esperados</a:t>
            </a:r>
          </a:p>
          <a:p>
            <a:pPr marL="342900" indent="-342900" algn="just">
              <a:buFontTx/>
              <a:buChar char="-"/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5.2	Relação entre Objetivos Específicos, Etapas Metodológicas e Resultados Esperados</a:t>
            </a:r>
          </a:p>
          <a:p>
            <a:pPr marL="342900" indent="-342900" algn="just">
              <a:buFontTx/>
              <a:buChar char="-"/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	Viabilidade de Execução</a:t>
            </a:r>
          </a:p>
          <a:p>
            <a:pPr marL="342900" indent="-342900" algn="just">
              <a:buFontTx/>
              <a:buChar char="-"/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	Entregáveis De Acordo Com os Produtos do TCC</a:t>
            </a:r>
          </a:p>
          <a:p>
            <a:pPr marL="342900" indent="-342900" algn="just">
              <a:buFontTx/>
              <a:buChar char="-"/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	</a:t>
            </a: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Cronograma (para qualificação. Não precisa para defesa)</a:t>
            </a:r>
            <a:endParaRPr lang="pt-B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2" name="Imagem 0" descr="Photo 12-11-15 15 09 3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56" t="21550" r="34509" b="43289"/>
          <a:stretch>
            <a:fillRect/>
          </a:stretch>
        </p:blipFill>
        <p:spPr bwMode="auto">
          <a:xfrm>
            <a:off x="7740650" y="260350"/>
            <a:ext cx="64928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Imagem 3" descr="C:\Users\UFMA\Desktop\PC-DAPI\logotipo uf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60350"/>
            <a:ext cx="839787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9070</TotalTime>
  <Words>35</Words>
  <Application>Microsoft Office PowerPoint</Application>
  <PresentationFormat>Apresentação na tela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Perpetua</vt:lpstr>
      <vt:lpstr>Times New Roman</vt:lpstr>
      <vt:lpstr>Tema do Office</vt:lpstr>
      <vt:lpstr>UNIVERSIDADE FEDERAL DO MARANHÃO CENTRO DE CIÊNCIAS SOCIAIS PROFNIT - Mestrado em Propriedade Intelectual e Transferência de Tecnologia para Inovação</vt:lpstr>
      <vt:lpstr>UNIVERSIDADE FEDERAL DO MARANHÃO CENTRO DE CIÊNCIAS SOCIAIS PROFNIT - Mestrado em Propriedade Intelectual e Transferência de Tecnologia para Inovação</vt:lpstr>
      <vt:lpstr>UNIVERSIDADE FEDERAL DO MARANHÃO CENTRO DE CIÊNCIAS SOCIAIS PROFNIT - Mestrado em Propriedade Intelectual e Transferência de Tecnologia para Inovação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DO MARANHÃO CENTRO DE CIÊNCIAS SOCIAIS PROFNIT - Mestrado em Propriedade Intelectual e Transferência de Tecnologia para Inovação</dc:title>
  <dc:creator>PPPG</dc:creator>
  <cp:lastModifiedBy>Conta da Microsoft</cp:lastModifiedBy>
  <cp:revision>284</cp:revision>
  <dcterms:created xsi:type="dcterms:W3CDTF">2020-08-22T21:53:26Z</dcterms:created>
  <dcterms:modified xsi:type="dcterms:W3CDTF">2022-04-22T14:30:33Z</dcterms:modified>
</cp:coreProperties>
</file>